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1" r:id="rId3"/>
    <p:sldId id="294" r:id="rId4"/>
    <p:sldId id="333" r:id="rId5"/>
    <p:sldId id="295" r:id="rId6"/>
    <p:sldId id="334" r:id="rId7"/>
    <p:sldId id="337" r:id="rId8"/>
    <p:sldId id="338" r:id="rId9"/>
    <p:sldId id="341" r:id="rId10"/>
    <p:sldId id="339" r:id="rId11"/>
    <p:sldId id="340" r:id="rId12"/>
    <p:sldId id="342" r:id="rId13"/>
    <p:sldId id="343" r:id="rId14"/>
    <p:sldId id="344" r:id="rId15"/>
    <p:sldId id="345" r:id="rId16"/>
    <p:sldId id="335" r:id="rId17"/>
    <p:sldId id="30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A4CFAD-9475-FABF-4F55-63B68CED2B14}" v="276" dt="2024-06-23T15:35:25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09" d="100"/>
          <a:sy n="109" d="100"/>
        </p:scale>
        <p:origin x="672" y="108"/>
      </p:cViewPr>
      <p:guideLst>
        <p:guide orient="horz" pos="1570"/>
        <p:guide pos="325"/>
        <p:guide pos="7401"/>
        <p:guide pos="3840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2024-06-23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2.png"/><Relationship Id="rId4" Type="http://schemas.openxmlformats.org/officeDocument/2006/relationships/image" Target="../media/image38.png"/><Relationship Id="rId9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91.png"/><Relationship Id="rId5" Type="http://schemas.openxmlformats.org/officeDocument/2006/relationships/image" Target="../media/image5.png"/><Relationship Id="rId10" Type="http://schemas.openxmlformats.org/officeDocument/2006/relationships/image" Target="../media/image90.png"/><Relationship Id="rId4" Type="http://schemas.openxmlformats.org/officeDocument/2006/relationships/image" Target="../media/image38.png"/><Relationship Id="rId9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12" Type="http://schemas.openxmlformats.org/officeDocument/2006/relationships/hyperlink" Target="https://drive.google.com/drive/folders/1rlFO5XUyhvcGaTZtlBj86QA1zDmbWJ5n?usp=drive_link&#8203;%20%20&#8203;" TargetMode="External"/><Relationship Id="rId2" Type="http://schemas.openxmlformats.org/officeDocument/2006/relationships/video" Target="https://www.youtube.com/embed/mDEzKpNrD_U?start=148&amp;feature=oembed" TargetMode="External"/><Relationship Id="rId1" Type="http://schemas.openxmlformats.org/officeDocument/2006/relationships/video" Target="https://www.youtube.com/embed/JhFcgwnmAEU?feature=oembed" TargetMode="External"/><Relationship Id="rId6" Type="http://schemas.openxmlformats.org/officeDocument/2006/relationships/image" Target="../media/image38.png"/><Relationship Id="rId11" Type="http://schemas.openxmlformats.org/officeDocument/2006/relationships/image" Target="../media/image93.jpeg"/><Relationship Id="rId5" Type="http://schemas.openxmlformats.org/officeDocument/2006/relationships/image" Target="../media/image37.svg"/><Relationship Id="rId10" Type="http://schemas.openxmlformats.org/officeDocument/2006/relationships/image" Target="../media/image92.jpeg"/><Relationship Id="rId4" Type="http://schemas.openxmlformats.org/officeDocument/2006/relationships/image" Target="../media/image36.png"/><Relationship Id="rId9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.svg"/><Relationship Id="rId3" Type="http://schemas.openxmlformats.org/officeDocument/2006/relationships/image" Target="../media/image37.svg"/><Relationship Id="rId7" Type="http://schemas.openxmlformats.org/officeDocument/2006/relationships/image" Target="../media/image97.svg"/><Relationship Id="rId12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png"/><Relationship Id="rId11" Type="http://schemas.openxmlformats.org/officeDocument/2006/relationships/image" Target="../media/image5.png"/><Relationship Id="rId5" Type="http://schemas.openxmlformats.org/officeDocument/2006/relationships/image" Target="../media/image95.svg"/><Relationship Id="rId10" Type="http://schemas.openxmlformats.org/officeDocument/2006/relationships/image" Target="../media/image99.svg"/><Relationship Id="rId4" Type="http://schemas.openxmlformats.org/officeDocument/2006/relationships/image" Target="../media/image94.png"/><Relationship Id="rId9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2.sv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2.svg"/><Relationship Id="rId3" Type="http://schemas.openxmlformats.org/officeDocument/2006/relationships/image" Target="../media/image37.svg"/><Relationship Id="rId21" Type="http://schemas.openxmlformats.org/officeDocument/2006/relationships/image" Target="../media/image5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1.png"/><Relationship Id="rId2" Type="http://schemas.openxmlformats.org/officeDocument/2006/relationships/image" Target="../media/image36.png"/><Relationship Id="rId16" Type="http://schemas.openxmlformats.org/officeDocument/2006/relationships/image" Target="../media/image50.sv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7.svg"/><Relationship Id="rId10" Type="http://schemas.openxmlformats.org/officeDocument/2006/relationships/image" Target="../media/image44.svg"/><Relationship Id="rId19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svg"/><Relationship Id="rId2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42.svg"/><Relationship Id="rId3" Type="http://schemas.openxmlformats.org/officeDocument/2006/relationships/image" Target="../media/image37.svg"/><Relationship Id="rId7" Type="http://schemas.openxmlformats.org/officeDocument/2006/relationships/image" Target="../media/image53.png"/><Relationship Id="rId12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7.svg"/><Relationship Id="rId5" Type="http://schemas.openxmlformats.org/officeDocument/2006/relationships/image" Target="../media/image39.png"/><Relationship Id="rId15" Type="http://schemas.openxmlformats.org/officeDocument/2006/relationships/image" Target="../media/image56.svg"/><Relationship Id="rId10" Type="http://schemas.openxmlformats.org/officeDocument/2006/relationships/image" Target="../media/image6.png"/><Relationship Id="rId4" Type="http://schemas.openxmlformats.org/officeDocument/2006/relationships/image" Target="../media/image38.png"/><Relationship Id="rId9" Type="http://schemas.openxmlformats.org/officeDocument/2006/relationships/image" Target="../media/image5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61.svg"/><Relationship Id="rId3" Type="http://schemas.openxmlformats.org/officeDocument/2006/relationships/image" Target="../media/image37.svg"/><Relationship Id="rId7" Type="http://schemas.openxmlformats.org/officeDocument/2006/relationships/image" Target="../media/image59.svg"/><Relationship Id="rId12" Type="http://schemas.openxmlformats.org/officeDocument/2006/relationships/image" Target="../media/image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7.svg"/><Relationship Id="rId5" Type="http://schemas.openxmlformats.org/officeDocument/2006/relationships/image" Target="../media/image58.svg"/><Relationship Id="rId10" Type="http://schemas.openxmlformats.org/officeDocument/2006/relationships/image" Target="../media/image6.png"/><Relationship Id="rId4" Type="http://schemas.openxmlformats.org/officeDocument/2006/relationships/image" Target="../media/image57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7.png"/><Relationship Id="rId3" Type="http://schemas.openxmlformats.org/officeDocument/2006/relationships/image" Target="../media/image37.svg"/><Relationship Id="rId7" Type="http://schemas.openxmlformats.org/officeDocument/2006/relationships/image" Target="../media/image39.png"/><Relationship Id="rId12" Type="http://schemas.openxmlformats.org/officeDocument/2006/relationships/image" Target="../media/image33.svg"/><Relationship Id="rId17" Type="http://schemas.openxmlformats.org/officeDocument/2006/relationships/image" Target="../media/image7.svg"/><Relationship Id="rId2" Type="http://schemas.openxmlformats.org/officeDocument/2006/relationships/image" Target="../media/image36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32.png"/><Relationship Id="rId5" Type="http://schemas.openxmlformats.org/officeDocument/2006/relationships/image" Target="../media/image63.svg"/><Relationship Id="rId15" Type="http://schemas.openxmlformats.org/officeDocument/2006/relationships/image" Target="../media/image5.png"/><Relationship Id="rId10" Type="http://schemas.openxmlformats.org/officeDocument/2006/relationships/image" Target="../media/image66.sv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14" Type="http://schemas.openxmlformats.org/officeDocument/2006/relationships/image" Target="../media/image6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71.png"/><Relationship Id="rId4" Type="http://schemas.openxmlformats.org/officeDocument/2006/relationships/image" Target="../media/image38.png"/><Relationship Id="rId9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74.png"/><Relationship Id="rId4" Type="http://schemas.openxmlformats.org/officeDocument/2006/relationships/image" Target="../media/image38.png"/><Relationship Id="rId9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78.png"/><Relationship Id="rId5" Type="http://schemas.openxmlformats.org/officeDocument/2006/relationships/image" Target="../media/image5.png"/><Relationship Id="rId10" Type="http://schemas.openxmlformats.org/officeDocument/2006/relationships/image" Target="../media/image77.png"/><Relationship Id="rId4" Type="http://schemas.openxmlformats.org/officeDocument/2006/relationships/image" Target="../media/image38.png"/><Relationship Id="rId9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4367809" y="1370504"/>
            <a:ext cx="7115886" cy="1793451"/>
            <a:chOff x="6747213" y="1370504"/>
            <a:chExt cx="4736481" cy="17934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84188" y="1370504"/>
              <a:ext cx="294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어소트락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아카데미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135421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800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MnB</a:t>
              </a:r>
              <a:b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PC/VR </a:t>
              </a:r>
              <a:r>
                <a:rPr lang="ko-KR" altLang="en-US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플레이 가능 게임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8757764" y="6027409"/>
            <a:ext cx="2680001" cy="375740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1662" t="1" b="17379"/>
          <a:stretch/>
        </p:blipFill>
        <p:spPr>
          <a:xfrm>
            <a:off x="0" y="1229667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747213" y="3882051"/>
            <a:ext cx="5236249" cy="1641298"/>
            <a:chOff x="6768048" y="3882051"/>
            <a:chExt cx="5236249" cy="1641298"/>
          </a:xfrm>
        </p:grpSpPr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A8FD9C56-2157-5E5A-A440-58046638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956159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○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마블</a:t>
              </a:r>
              <a:endPara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한영웅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5ADEEF-A1EB-4A5E-B31D-2DD09939039D}"/>
                </a:ext>
              </a:extLst>
            </p:cNvPr>
            <p:cNvSpPr txBox="1"/>
            <p:nvPr/>
          </p:nvSpPr>
          <p:spPr>
            <a:xfrm>
              <a:off x="6845730" y="5121188"/>
              <a:ext cx="5158567" cy="402161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서로 보고 공격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방어 하는 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&lt;AI 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캐릭터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사망 시 장착 가능한 무기 드랍</a:t>
              </a: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1C57CDE-25C7-E3F6-DEF2-3E3E0F145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193" y="2910825"/>
            <a:ext cx="4109732" cy="24648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AB6FA7-CCA8-AB65-6AF1-E037F6384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0076" y="2711880"/>
            <a:ext cx="3420153" cy="315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2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 err="1">
                  <a:solidFill>
                    <a:srgbClr val="7030A0"/>
                  </a:solidFill>
                  <a:latin typeface="+mn-ea"/>
                </a:rPr>
                <a:t>투기장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 관리자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를 통한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투기장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입장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퇴장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배열에 저장된 위치 정보로 랜덤 생성하는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&lt;AI </a:t>
              </a:r>
              <a:r>
                <a:rPr lang="ko-KR" altLang="en-US" b="1" spc="-100" dirty="0" err="1">
                  <a:solidFill>
                    <a:srgbClr val="7030A0"/>
                  </a:solidFill>
                  <a:latin typeface="+mn-ea"/>
                </a:rPr>
                <a:t>스포너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1F951D2-53AF-AD7C-BEEE-1985808D0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800" y="2490966"/>
            <a:ext cx="2268397" cy="35656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4B6D79-27FD-68D0-5F54-5ED1E22D7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448" y="2515481"/>
            <a:ext cx="2672720" cy="35411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5C2BCD-30E5-7F44-F154-3A90A2D032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3321" y="2960948"/>
            <a:ext cx="4672577" cy="25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3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VR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캐릭터의 손 방향을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가르키는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라인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트레이싱으로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물체 상호작용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EDFA1C1-190A-E68A-FD80-16D454517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2253" y="2637059"/>
            <a:ext cx="5462534" cy="30425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3F29A3C-2B76-54CF-0B08-6123834545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891" y="2607048"/>
            <a:ext cx="5431532" cy="314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21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장비 장착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/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해제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장착 시 손에 붙고 해제 시 떨어지는 장비 </a:t>
              </a:r>
              <a:endParaRPr lang="en-US" altLang="ko-KR" b="1" spc="-100" dirty="0">
                <a:solidFill>
                  <a:srgbClr val="7030A0"/>
                </a:solidFill>
                <a:latin typeface="+mn-ea"/>
              </a:endParaRP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9C0BADE-210A-490D-0536-3547C7A5EE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38" y="2563179"/>
            <a:ext cx="5961417" cy="33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58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승마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말과 상호작용 시 타고 내리기</a:t>
              </a:r>
              <a:endParaRPr lang="en-US" altLang="ko-KR" b="1" spc="-100" dirty="0">
                <a:solidFill>
                  <a:srgbClr val="7030A0"/>
                </a:solidFill>
                <a:latin typeface="+mn-ea"/>
              </a:endParaRP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F90FC6C-0500-BFB1-DC0F-573891E3A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4092" y="2701628"/>
            <a:ext cx="4143958" cy="32832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C1322AF-7870-A567-939C-6689426659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741" y="2929404"/>
            <a:ext cx="5211631" cy="28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3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보스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4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가지 패턴의 공격</a:t>
              </a:r>
              <a:endParaRPr lang="en-US" altLang="ko-KR" b="1" spc="-100" dirty="0">
                <a:solidFill>
                  <a:srgbClr val="7030A0"/>
                </a:solidFill>
                <a:latin typeface="+mn-ea"/>
              </a:endParaRP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F8925BB-FDE7-0305-2E80-BD2675C43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975" y="2445661"/>
            <a:ext cx="2477492" cy="21292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94080D-AE7D-BC5D-E0D2-F257B78FF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9182" y="2436784"/>
            <a:ext cx="2909313" cy="212923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8CE061B-6243-39B2-D8AE-64F4045B48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4221" y="2437564"/>
            <a:ext cx="2775316" cy="22435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171D6B1-6A3B-6998-DF9B-8AE53228A3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4332" y="2322114"/>
            <a:ext cx="2558472" cy="247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73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플레이 영상</a:t>
              </a:r>
              <a:endParaRPr lang="ko-KR" altLang="en-US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온라인 미디어 5" title="MnB PC">
            <a:hlinkClick r:id="" action="ppaction://media"/>
            <a:extLst>
              <a:ext uri="{FF2B5EF4-FFF2-40B4-BE49-F238E27FC236}">
                <a16:creationId xmlns:a16="http://schemas.microsoft.com/office/drawing/2014/main" id="{A0D97E77-1668-CF0D-F8F1-EB4595554AA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672336" y="3116484"/>
            <a:ext cx="4974763" cy="2747058"/>
          </a:xfrm>
          <a:prstGeom prst="rect">
            <a:avLst/>
          </a:prstGeom>
        </p:spPr>
      </p:pic>
      <p:pic>
        <p:nvPicPr>
          <p:cNvPr id="8" name="온라인 미디어 7" title="MnB VR 64 bit Development PCD3D SM6  2024 06 21 18 40 53">
            <a:hlinkClick r:id="" action="ppaction://media"/>
            <a:extLst>
              <a:ext uri="{FF2B5EF4-FFF2-40B4-BE49-F238E27FC236}">
                <a16:creationId xmlns:a16="http://schemas.microsoft.com/office/drawing/2014/main" id="{7F586AA7-4ED2-7F90-9B73-3B4302C12D9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/>
          <a:stretch>
            <a:fillRect/>
          </a:stretch>
        </p:blipFill>
        <p:spPr>
          <a:xfrm>
            <a:off x="6237830" y="3116484"/>
            <a:ext cx="4974764" cy="2756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E1D1A1-AC22-8EBE-1353-733F31AB92C6}"/>
              </a:ext>
            </a:extLst>
          </p:cNvPr>
          <p:cNvSpPr txBox="1"/>
          <p:nvPr/>
        </p:nvSpPr>
        <p:spPr>
          <a:xfrm>
            <a:off x="673261" y="2033286"/>
            <a:ext cx="103921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algun Gothic"/>
                <a:ea typeface="Malgun Gothic"/>
                <a:hlinkClick r:id="rId12"/>
              </a:rPr>
              <a:t>https://drive.google.com/drive/folders/1rlFO5XUyhvcGaTZtlBj86QA1zDmbWJ5n?usp=drive_link</a:t>
            </a:r>
            <a:endParaRPr lang="en-US" dirty="0">
              <a:latin typeface="Malgun Gothic"/>
              <a:ea typeface="Malgun Gothic"/>
            </a:endParaRP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00444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316AC48-FB9E-B12B-E3BC-DC5404211B32}"/>
              </a:ext>
            </a:extLst>
          </p:cNvPr>
          <p:cNvGrpSpPr/>
          <p:nvPr/>
        </p:nvGrpSpPr>
        <p:grpSpPr>
          <a:xfrm>
            <a:off x="541891" y="1430219"/>
            <a:ext cx="11108218" cy="646331"/>
            <a:chOff x="541891" y="1430219"/>
            <a:chExt cx="11108218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9064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결과물에 대한 프로젝트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기획 의도와의 부합 정도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실무 활용 가능 정도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달성도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완성도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등</a:t>
              </a:r>
              <a:b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훈련생의 자체적인 평가 의견과 느낀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점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을 작성한다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541891" y="2408110"/>
            <a:ext cx="5363941" cy="1748490"/>
            <a:chOff x="541891" y="2408110"/>
            <a:chExt cx="5363941" cy="17484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69102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78C8"/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(10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점 만점 5점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)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541891" y="4490910"/>
            <a:ext cx="5363941" cy="1748490"/>
            <a:chOff x="541891" y="4490910"/>
            <a:chExt cx="5363941" cy="174849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5019135"/>
              <a:ext cx="4622911" cy="391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6396215" y="4490910"/>
            <a:ext cx="5363941" cy="1748490"/>
            <a:chOff x="6396215" y="4490910"/>
            <a:chExt cx="5363941" cy="174849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B3080-EE57-F502-B40D-20275D5DAF63}"/>
                </a:ext>
              </a:extLst>
            </p:cNvPr>
            <p:cNvSpPr txBox="1"/>
            <p:nvPr/>
          </p:nvSpPr>
          <p:spPr>
            <a:xfrm>
              <a:off x="6747148" y="5019135"/>
              <a:ext cx="4622911" cy="391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6396215" y="2408110"/>
            <a:ext cx="5363941" cy="1748490"/>
            <a:chOff x="6396215" y="2408110"/>
            <a:chExt cx="5363941" cy="174849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900049"/>
              <a:ext cx="4995645" cy="371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ABFA61-909C-6DFC-2F3E-B5C44522F4AE}"/>
                </a:ext>
              </a:extLst>
            </p:cNvPr>
            <p:cNvSpPr txBox="1"/>
            <p:nvPr/>
          </p:nvSpPr>
          <p:spPr>
            <a:xfrm>
              <a:off x="7032104" y="3457087"/>
              <a:ext cx="39244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트레이싱으로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인한 공격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방어 판정이</a:t>
              </a:r>
            </a:p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애니메이션의 영향을 받아 구현에 어려움이 있었다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A01DEF8-CA4D-5B9B-3BCF-000F3CA423CC}"/>
              </a:ext>
            </a:extLst>
          </p:cNvPr>
          <p:cNvSpPr txBox="1"/>
          <p:nvPr/>
        </p:nvSpPr>
        <p:spPr>
          <a:xfrm>
            <a:off x="1519397" y="5489569"/>
            <a:ext cx="3924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컨트롤러에 추가 할 내용을</a:t>
            </a: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캐릭터에 추가하여 반복적인 작업이 아쉬웠다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EA3B0-E551-CCDD-1A47-B1B3E13F4D6C}"/>
              </a:ext>
            </a:extLst>
          </p:cNvPr>
          <p:cNvSpPr txBox="1"/>
          <p:nvPr/>
        </p:nvSpPr>
        <p:spPr>
          <a:xfrm>
            <a:off x="6837684" y="5413422"/>
            <a:ext cx="4622911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구조가 마음에 들지 않고 더러워도</a:t>
            </a:r>
          </a:p>
          <a:p>
            <a:pPr algn="ctr"/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어떻게든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기능을 많이 구현하는 것이 낫다고 생각하게 되었다.</a:t>
            </a:r>
          </a:p>
        </p:txBody>
      </p:sp>
    </p:spTree>
    <p:extLst>
      <p:ext uri="{BB962C8B-B14F-4D97-AF65-F5344CB8AC3E}">
        <p14:creationId xmlns:p14="http://schemas.microsoft.com/office/powerpoint/2010/main" val="409775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6242110" y="2376079"/>
            <a:ext cx="4444751" cy="584775"/>
            <a:chOff x="6242110" y="2376079"/>
            <a:chExt cx="444475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10" y="2376079"/>
              <a:ext cx="68198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6242109" y="5573304"/>
            <a:ext cx="397670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06CAEA-D42C-8C82-E16B-734CD805394A}"/>
              </a:ext>
            </a:extLst>
          </p:cNvPr>
          <p:cNvGrpSpPr/>
          <p:nvPr/>
        </p:nvGrpSpPr>
        <p:grpSpPr>
          <a:xfrm>
            <a:off x="7339013" y="2373418"/>
            <a:ext cx="2122307" cy="3803725"/>
            <a:chOff x="7348911" y="2373418"/>
            <a:chExt cx="2122307" cy="38037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E00A0C-E033-E8EB-4A85-EABC364FE2F4}"/>
                </a:ext>
              </a:extLst>
            </p:cNvPr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AD146179-C1F1-3711-0B2A-B9627695808E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B042380-0F27-357E-BDB8-039E536A1A5F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CA0D17-CB83-60D4-6F44-E62408BFE773}"/>
                </a:ext>
              </a:extLst>
            </p:cNvPr>
            <p:cNvGrpSpPr/>
            <p:nvPr/>
          </p:nvGrpSpPr>
          <p:grpSpPr>
            <a:xfrm>
              <a:off x="8203202" y="2373418"/>
              <a:ext cx="408282" cy="351966"/>
              <a:chOff x="450324" y="2128945"/>
              <a:chExt cx="889526" cy="766832"/>
            </a:xfrm>
          </p:grpSpPr>
          <p:sp>
            <p:nvSpPr>
              <p:cNvPr id="21" name="육각형 20">
                <a:extLst>
                  <a:ext uri="{FF2B5EF4-FFF2-40B4-BE49-F238E27FC236}">
                    <a16:creationId xmlns:a16="http://schemas.microsoft.com/office/drawing/2014/main" id="{88D704B2-061D-BCA3-26C9-FF5A1B078C7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CB1DB5E-57FA-B081-7842-479DE503647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5BD135-58A4-FB54-3A11-75A3487B65B0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547BD1-FC8C-AF26-C281-E98B0339386D}"/>
                </a:ext>
              </a:extLst>
            </p:cNvPr>
            <p:cNvSpPr txBox="1"/>
            <p:nvPr/>
          </p:nvSpPr>
          <p:spPr>
            <a:xfrm>
              <a:off x="7557944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구조</a:t>
              </a:r>
              <a:endParaRPr lang="en-US" altLang="ko-KR" sz="19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5BBE0F-3417-3F88-1387-99E3FB412ECD}"/>
              </a:ext>
            </a:extLst>
          </p:cNvPr>
          <p:cNvGrpSpPr/>
          <p:nvPr/>
        </p:nvGrpSpPr>
        <p:grpSpPr>
          <a:xfrm>
            <a:off x="491899" y="2373418"/>
            <a:ext cx="2122308" cy="3803725"/>
            <a:chOff x="501797" y="2373418"/>
            <a:chExt cx="2122308" cy="380372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4783ACD-1AA6-FF6B-495F-A59938EC7ED4}"/>
                </a:ext>
              </a:extLst>
            </p:cNvPr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id="{9487F184-B80E-E980-A76D-497489E39B5B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533C0E5-37D4-666D-ED97-04FE66D8AA07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F42FBE-711F-2AE5-DA50-EBCDB0265D7B}"/>
                </a:ext>
              </a:extLst>
            </p:cNvPr>
            <p:cNvSpPr txBox="1"/>
            <p:nvPr/>
          </p:nvSpPr>
          <p:spPr>
            <a:xfrm>
              <a:off x="710830" y="3060042"/>
              <a:ext cx="1704241" cy="980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 및 선정 배경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기획의도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99B77B5-7708-F027-9821-B23D2CEEC13C}"/>
                </a:ext>
              </a:extLst>
            </p:cNvPr>
            <p:cNvGrpSpPr/>
            <p:nvPr/>
          </p:nvGrpSpPr>
          <p:grpSpPr>
            <a:xfrm>
              <a:off x="1398903" y="2373418"/>
              <a:ext cx="408282" cy="388045"/>
              <a:chOff x="450324" y="2128945"/>
              <a:chExt cx="889526" cy="845438"/>
            </a:xfrm>
          </p:grpSpPr>
          <p:sp>
            <p:nvSpPr>
              <p:cNvPr id="86" name="육각형 85">
                <a:extLst>
                  <a:ext uri="{FF2B5EF4-FFF2-40B4-BE49-F238E27FC236}">
                    <a16:creationId xmlns:a16="http://schemas.microsoft.com/office/drawing/2014/main" id="{F6936F92-A6DE-5ACE-9B7A-91588D13D8D9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3A2FA4EF-8448-1B99-E95A-6C8D85E801E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CFB97A8-0377-4583-43C1-B930793AB1B7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501797" y="4453027"/>
              <a:ext cx="2122307" cy="887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마운트 앤 블레이드의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전투 시스템을 참고하여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VR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게임을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만들어 보고 싶었다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11B0875-3DFC-7826-A161-D12F6A20663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28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7EFC602-0655-EA65-32C1-E8D5294AECFB}"/>
              </a:ext>
            </a:extLst>
          </p:cNvPr>
          <p:cNvGrpSpPr/>
          <p:nvPr/>
        </p:nvGrpSpPr>
        <p:grpSpPr>
          <a:xfrm>
            <a:off x="2774271" y="2373418"/>
            <a:ext cx="2122307" cy="3803725"/>
            <a:chOff x="2784169" y="2373418"/>
            <a:chExt cx="2122307" cy="380372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100" name="사각형: 둥근 위쪽 모서리 99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7AD5890-AF29-E0F7-5DF1-9DF4B1625828}"/>
                </a:ext>
              </a:extLst>
            </p:cNvPr>
            <p:cNvGrpSpPr/>
            <p:nvPr/>
          </p:nvGrpSpPr>
          <p:grpSpPr>
            <a:xfrm>
              <a:off x="3688352" y="2373418"/>
              <a:ext cx="408282" cy="351966"/>
              <a:chOff x="450324" y="2128945"/>
              <a:chExt cx="889526" cy="766832"/>
            </a:xfrm>
          </p:grpSpPr>
          <p:sp>
            <p:nvSpPr>
              <p:cNvPr id="97" name="육각형 96">
                <a:extLst>
                  <a:ext uri="{FF2B5EF4-FFF2-40B4-BE49-F238E27FC236}">
                    <a16:creationId xmlns:a16="http://schemas.microsoft.com/office/drawing/2014/main" id="{8AD1C042-8D07-9E58-1A73-AFEE6C2785C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C50914A-ADE3-6AA2-6754-C3EFBEB768D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A1A6F98-920F-FD16-1543-468789EEED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D7F53-B19B-7B51-63AC-E8DAEA19E2B8}"/>
                </a:ext>
              </a:extLst>
            </p:cNvPr>
            <p:cNvSpPr txBox="1"/>
            <p:nvPr/>
          </p:nvSpPr>
          <p:spPr>
            <a:xfrm>
              <a:off x="2993202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내용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EAF9AB-4D7C-5465-0AF3-CD762D73A6DD}"/>
                </a:ext>
              </a:extLst>
            </p:cNvPr>
            <p:cNvSpPr txBox="1"/>
            <p:nvPr/>
          </p:nvSpPr>
          <p:spPr>
            <a:xfrm>
              <a:off x="2784169" y="4453027"/>
              <a:ext cx="2122307" cy="1293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컨셉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중세 한국 그래픽의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마운트 앤 블레이드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 내용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마을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투기장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승마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3245428-5F16-23A3-826B-B1AC2BF87895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0" y="4260129"/>
              <a:ext cx="208445" cy="0"/>
            </a:xfrm>
            <a:prstGeom prst="line">
              <a:avLst/>
            </a:prstGeom>
            <a:ln w="19050">
              <a:solidFill>
                <a:srgbClr val="FFD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214E4F1-BB37-F167-4210-26A757521B0C}"/>
              </a:ext>
            </a:extLst>
          </p:cNvPr>
          <p:cNvGrpSpPr/>
          <p:nvPr/>
        </p:nvGrpSpPr>
        <p:grpSpPr>
          <a:xfrm>
            <a:off x="5054374" y="2373418"/>
            <a:ext cx="4439465" cy="3803725"/>
            <a:chOff x="5064272" y="2373418"/>
            <a:chExt cx="4439465" cy="38037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11" name="사각형: 둥근 위쪽 모서리 110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410AAFA-ABAB-A573-8432-15C5B3A0C32F}"/>
                </a:ext>
              </a:extLst>
            </p:cNvPr>
            <p:cNvGrpSpPr/>
            <p:nvPr/>
          </p:nvGrpSpPr>
          <p:grpSpPr>
            <a:xfrm>
              <a:off x="5923552" y="2373418"/>
              <a:ext cx="408282" cy="351966"/>
              <a:chOff x="450324" y="2128945"/>
              <a:chExt cx="889526" cy="766832"/>
            </a:xfrm>
          </p:grpSpPr>
          <p:sp>
            <p:nvSpPr>
              <p:cNvPr id="108" name="육각형 107">
                <a:extLst>
                  <a:ext uri="{FF2B5EF4-FFF2-40B4-BE49-F238E27FC236}">
                    <a16:creationId xmlns:a16="http://schemas.microsoft.com/office/drawing/2014/main" id="{AE51D1FE-03C0-C049-C523-94B45875B5B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64AFCE3-9443-9AA3-E7F4-393D5C3EC046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6BB7FA7-4265-9252-35CB-18E831EA9EE9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289313C-4C2B-5EE0-C9F0-90127689E2F1}"/>
                </a:ext>
              </a:extLst>
            </p:cNvPr>
            <p:cNvSpPr txBox="1"/>
            <p:nvPr/>
          </p:nvSpPr>
          <p:spPr>
            <a:xfrm>
              <a:off x="5275573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장비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재료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B80E50D-4435-40D3-6132-B95A7BAC651C}"/>
                </a:ext>
              </a:extLst>
            </p:cNvPr>
            <p:cNvSpPr txBox="1"/>
            <p:nvPr/>
          </p:nvSpPr>
          <p:spPr>
            <a:xfrm>
              <a:off x="5064272" y="4453027"/>
              <a:ext cx="2122307" cy="684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PC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MetaQuest2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Unreal Engine5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374B2A9-7830-9D16-5469-6D770935621E}"/>
                </a:ext>
              </a:extLst>
            </p:cNvPr>
            <p:cNvCxnSpPr>
              <a:cxnSpLocks/>
            </p:cNvCxnSpPr>
            <p:nvPr/>
          </p:nvCxnSpPr>
          <p:spPr>
            <a:xfrm>
              <a:off x="6021203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16B470-6E58-A80D-727A-9C5CEC151365}"/>
                </a:ext>
              </a:extLst>
            </p:cNvPr>
            <p:cNvSpPr txBox="1"/>
            <p:nvPr/>
          </p:nvSpPr>
          <p:spPr>
            <a:xfrm>
              <a:off x="7381430" y="4461650"/>
              <a:ext cx="2122307" cy="10907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PC-PC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VR-VR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</a:t>
              </a: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캡슐 </a:t>
              </a:r>
              <a:r>
                <a:rPr lang="ko-KR" altLang="en-US" sz="1200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트레이싱을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통한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물체 상호작용 및 공격 방어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784CCE-E54B-C0F2-3979-277593F62A92}"/>
              </a:ext>
            </a:extLst>
          </p:cNvPr>
          <p:cNvGrpSpPr/>
          <p:nvPr/>
        </p:nvGrpSpPr>
        <p:grpSpPr>
          <a:xfrm>
            <a:off x="9616850" y="2373418"/>
            <a:ext cx="2126842" cy="3803725"/>
            <a:chOff x="9626748" y="2373418"/>
            <a:chExt cx="2126842" cy="380372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64B61DA-1255-6FB8-B1A7-48CDA752882F}"/>
                </a:ext>
              </a:extLst>
            </p:cNvPr>
            <p:cNvGrpSpPr/>
            <p:nvPr/>
          </p:nvGrpSpPr>
          <p:grpSpPr>
            <a:xfrm>
              <a:off x="10488295" y="2373418"/>
              <a:ext cx="408282" cy="351966"/>
              <a:chOff x="450324" y="2128945"/>
              <a:chExt cx="889526" cy="766832"/>
            </a:xfrm>
          </p:grpSpPr>
          <p:sp>
            <p:nvSpPr>
              <p:cNvPr id="119" name="육각형 118">
                <a:extLst>
                  <a:ext uri="{FF2B5EF4-FFF2-40B4-BE49-F238E27FC236}">
                    <a16:creationId xmlns:a16="http://schemas.microsoft.com/office/drawing/2014/main" id="{0F2F5C11-84D6-40F6-58B4-4FE0F40AE182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2446D4A2-DACF-C677-5F03-56CE8A2EFC7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9A7F1C-BDCB-C77C-081D-155B7A2BD92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50446-6771-1509-1C33-D986D90321A6}"/>
                </a:ext>
              </a:extLst>
            </p:cNvPr>
            <p:cNvSpPr txBox="1"/>
            <p:nvPr/>
          </p:nvSpPr>
          <p:spPr>
            <a:xfrm>
              <a:off x="9833059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활용방안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87F30DB-0C46-D738-9EDC-BA98CB38FF11}"/>
                </a:ext>
              </a:extLst>
            </p:cNvPr>
            <p:cNvSpPr txBox="1"/>
            <p:nvPr/>
          </p:nvSpPr>
          <p:spPr>
            <a:xfrm>
              <a:off x="9626748" y="4453027"/>
              <a:ext cx="2122307" cy="278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PC/VR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동시 지원 게임 참고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C2AFA84-BAD4-C827-E0E3-CE251C052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679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1215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BDFBBF1-E84A-9DDF-73E2-960C99C4BAB5}"/>
              </a:ext>
            </a:extLst>
          </p:cNvPr>
          <p:cNvGrpSpPr/>
          <p:nvPr/>
        </p:nvGrpSpPr>
        <p:grpSpPr>
          <a:xfrm>
            <a:off x="515380" y="2097591"/>
            <a:ext cx="11218265" cy="378909"/>
            <a:chOff x="541891" y="2097591"/>
            <a:chExt cx="11218265" cy="37890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E5DD20A-D98D-477C-D6C5-F50C33B663C9}"/>
                </a:ext>
              </a:extLst>
            </p:cNvPr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67EBB8-F256-651E-8870-1A2D77D8249A}"/>
                </a:ext>
              </a:extLst>
            </p:cNvPr>
            <p:cNvSpPr txBox="1"/>
            <p:nvPr/>
          </p:nvSpPr>
          <p:spPr>
            <a:xfrm>
              <a:off x="760387" y="2136129"/>
              <a:ext cx="54701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운영 중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멘토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지원내역도 간략하게 작성</a:t>
              </a:r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976218"/>
              </p:ext>
            </p:extLst>
          </p:nvPr>
        </p:nvGraphicFramePr>
        <p:xfrm>
          <a:off x="524528" y="2721878"/>
          <a:ext cx="11218265" cy="371548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한영웅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ko-KR" altLang="en-US" sz="16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/>
                          <a:ea typeface="세방고딕 Regular"/>
                          <a:cs typeface="+mn-cs"/>
                        </a:rPr>
                        <a:t>게임 개발</a:t>
                      </a:r>
                      <a:r>
                        <a:rPr lang="ko-KR" altLang="en-US" sz="16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/>
                          <a:ea typeface="세방고딕 Regular"/>
                          <a:cs typeface="+mn-cs"/>
                        </a:rPr>
                        <a:t>, 테스트, 자료 수정</a:t>
                      </a: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825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4453" y="6126651"/>
            <a:ext cx="109959" cy="1099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5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700000">
            <a:off x="11833039" y="5062495"/>
            <a:ext cx="154011" cy="1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303448"/>
              </p:ext>
            </p:extLst>
          </p:nvPr>
        </p:nvGraphicFramePr>
        <p:xfrm>
          <a:off x="524528" y="2832100"/>
          <a:ext cx="11218265" cy="355600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기획 및 자료 수집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장비 착용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해제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트레이싱을</a:t>
                      </a: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 통한 물체 상호작용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공격 방어 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6/12(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6/14(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마우스 방향에 따른 공격과 방어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VR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VR</a:t>
                      </a:r>
                      <a:r>
                        <a:rPr kumimoji="0" lang="ko-KR" altLang="en-US" sz="1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로 플레이</a:t>
                      </a: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승마</a:t>
                      </a:r>
                      <a:r>
                        <a:rPr lang="en-US" altLang="ko-KR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보스, 활 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6/18(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6/21(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/>
                          <a:cs typeface="+mn-cs"/>
                        </a:rPr>
                        <a:t>승마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/>
                          <a:cs typeface="+mn-cs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/>
                          <a:cs typeface="+mn-cs"/>
                        </a:rPr>
                        <a:t>보스</a:t>
                      </a:r>
                      <a:r>
                        <a:rPr lang="ko-KR" altLang="en-US" sz="1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/>
                          <a:cs typeface="+mn-cs"/>
                        </a:rPr>
                        <a:t>, 활</a:t>
                      </a:r>
                      <a:endParaRPr kumimoji="0" lang="ko-KR" dirty="0"/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6/21(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45" name="그래픽 43">
            <a:extLst>
              <a:ext uri="{FF2B5EF4-FFF2-40B4-BE49-F238E27FC236}">
                <a16:creationId xmlns:a16="http://schemas.microsoft.com/office/drawing/2014/main" id="{512AEB8B-AA28-FDBA-00E7-D5D95C2F683D}"/>
              </a:ext>
            </a:extLst>
          </p:cNvPr>
          <p:cNvSpPr/>
          <p:nvPr/>
        </p:nvSpPr>
        <p:spPr>
          <a:xfrm>
            <a:off x="541891" y="1539006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AA2D157E-DC4B-3915-37B9-389E3A4FFCFC}"/>
              </a:ext>
            </a:extLst>
          </p:cNvPr>
          <p:cNvSpPr/>
          <p:nvPr/>
        </p:nvSpPr>
        <p:spPr>
          <a:xfrm>
            <a:off x="2235565" y="3020941"/>
            <a:ext cx="290767" cy="2827409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수행 경과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F94D926-D978-3CED-E480-F2C90DA63374}"/>
              </a:ext>
            </a:extLst>
          </p:cNvPr>
          <p:cNvGrpSpPr/>
          <p:nvPr/>
        </p:nvGrpSpPr>
        <p:grpSpPr>
          <a:xfrm>
            <a:off x="2638615" y="3661000"/>
            <a:ext cx="9095030" cy="673099"/>
            <a:chOff x="2665127" y="3661000"/>
            <a:chExt cx="9095030" cy="67309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E5837F-33ED-4B0A-BE59-F900C8DD2AE7}"/>
                </a:ext>
              </a:extLst>
            </p:cNvPr>
            <p:cNvSpPr/>
            <p:nvPr/>
          </p:nvSpPr>
          <p:spPr>
            <a:xfrm>
              <a:off x="2857501" y="3661000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19EA3D4-16C1-C2D2-3A00-41314A3E6335}"/>
                </a:ext>
              </a:extLst>
            </p:cNvPr>
            <p:cNvGrpSpPr/>
            <p:nvPr/>
          </p:nvGrpSpPr>
          <p:grpSpPr>
            <a:xfrm>
              <a:off x="2665127" y="3812537"/>
              <a:ext cx="408282" cy="351966"/>
              <a:chOff x="450324" y="2128945"/>
              <a:chExt cx="889526" cy="766832"/>
            </a:xfrm>
          </p:grpSpPr>
          <p:sp>
            <p:nvSpPr>
              <p:cNvPr id="50" name="육각형 49">
                <a:extLst>
                  <a:ext uri="{FF2B5EF4-FFF2-40B4-BE49-F238E27FC236}">
                    <a16:creationId xmlns:a16="http://schemas.microsoft.com/office/drawing/2014/main" id="{5CDA4196-E1B2-7E49-518F-8F2F10F6F60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D2201DFF-ED8F-E21C-83BC-E77D5DDD539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A1EEE5-2A25-4981-5450-C4AA5A85F86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460BD-FCED-3D3B-D88E-7BA4E871FD67}"/>
              </a:ext>
            </a:extLst>
          </p:cNvPr>
          <p:cNvGrpSpPr/>
          <p:nvPr/>
        </p:nvGrpSpPr>
        <p:grpSpPr>
          <a:xfrm>
            <a:off x="2638615" y="4597922"/>
            <a:ext cx="9095030" cy="673099"/>
            <a:chOff x="2665127" y="4597922"/>
            <a:chExt cx="9095030" cy="67309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0AEF2CD-96BE-6EDB-1CF2-927625F6B439}"/>
                </a:ext>
              </a:extLst>
            </p:cNvPr>
            <p:cNvSpPr/>
            <p:nvPr/>
          </p:nvSpPr>
          <p:spPr>
            <a:xfrm>
              <a:off x="2857501" y="4597922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91F00A3-4D0E-4CB1-0655-054E51789F4A}"/>
                </a:ext>
              </a:extLst>
            </p:cNvPr>
            <p:cNvGrpSpPr/>
            <p:nvPr/>
          </p:nvGrpSpPr>
          <p:grpSpPr>
            <a:xfrm>
              <a:off x="2665127" y="4749120"/>
              <a:ext cx="408282" cy="351966"/>
              <a:chOff x="450324" y="2128945"/>
              <a:chExt cx="889526" cy="766832"/>
            </a:xfrm>
          </p:grpSpPr>
          <p:sp>
            <p:nvSpPr>
              <p:cNvPr id="54" name="육각형 53">
                <a:extLst>
                  <a:ext uri="{FF2B5EF4-FFF2-40B4-BE49-F238E27FC236}">
                    <a16:creationId xmlns:a16="http://schemas.microsoft.com/office/drawing/2014/main" id="{C31EEF7E-1FD0-E48B-A776-0ACBD3B0BC1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C68B973-3659-4454-BD29-CE68FD01C44E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BC77D60-A844-B390-ADE8-FEB89E7E6BC4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EB6972-64A2-D199-D99B-9DC2AD775BFD}"/>
              </a:ext>
            </a:extLst>
          </p:cNvPr>
          <p:cNvGrpSpPr/>
          <p:nvPr/>
        </p:nvGrpSpPr>
        <p:grpSpPr>
          <a:xfrm>
            <a:off x="2638615" y="2724078"/>
            <a:ext cx="9095030" cy="673099"/>
            <a:chOff x="2665127" y="2724078"/>
            <a:chExt cx="9095030" cy="67309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C4D692F-24A9-2E64-EDDC-3309FB5D256A}"/>
                </a:ext>
              </a:extLst>
            </p:cNvPr>
            <p:cNvSpPr/>
            <p:nvPr/>
          </p:nvSpPr>
          <p:spPr>
            <a:xfrm>
              <a:off x="2857501" y="2724078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AE94BE5-34AC-6820-6F4E-6545486CA43D}"/>
                </a:ext>
              </a:extLst>
            </p:cNvPr>
            <p:cNvGrpSpPr/>
            <p:nvPr/>
          </p:nvGrpSpPr>
          <p:grpSpPr>
            <a:xfrm>
              <a:off x="2665127" y="2875954"/>
              <a:ext cx="408282" cy="388045"/>
              <a:chOff x="450324" y="2128945"/>
              <a:chExt cx="889526" cy="845438"/>
            </a:xfrm>
          </p:grpSpPr>
          <p:sp>
            <p:nvSpPr>
              <p:cNvPr id="46" name="육각형 45">
                <a:extLst>
                  <a:ext uri="{FF2B5EF4-FFF2-40B4-BE49-F238E27FC236}">
                    <a16:creationId xmlns:a16="http://schemas.microsoft.com/office/drawing/2014/main" id="{EB4E98E3-EA86-0711-6A3D-B085D6207A8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DC9CD92F-68F5-4F71-873E-C52262D4E4E7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78A259-752C-6DC6-39E8-9778F13F2078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123C23-7A76-99C8-0803-53A933D1ACBE}"/>
              </a:ext>
            </a:extLst>
          </p:cNvPr>
          <p:cNvGrpSpPr/>
          <p:nvPr/>
        </p:nvGrpSpPr>
        <p:grpSpPr>
          <a:xfrm>
            <a:off x="2638615" y="5534844"/>
            <a:ext cx="9095030" cy="673099"/>
            <a:chOff x="2665127" y="5534844"/>
            <a:chExt cx="9095030" cy="673099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919741-9825-9507-FEF9-5652C463E060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E8775BF-8025-6B56-33EC-E05C4930BEF3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58" name="육각형 57">
                <a:extLst>
                  <a:ext uri="{FF2B5EF4-FFF2-40B4-BE49-F238E27FC236}">
                    <a16:creationId xmlns:a16="http://schemas.microsoft.com/office/drawing/2014/main" id="{F2B5CC19-848E-CE0D-0EDF-332B4D2DBF1F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9767EC2-0DEE-BA6F-D589-DB61944A0665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DD2F99E-900E-5D0C-7186-254A772638B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257705" y="4277173"/>
            <a:ext cx="1918012" cy="1755963"/>
            <a:chOff x="257705" y="4277173"/>
            <a:chExt cx="1918012" cy="1755963"/>
          </a:xfrm>
        </p:grpSpPr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23310E6-C8DC-4E00-A425-719229C2C93B}"/>
              </a:ext>
            </a:extLst>
          </p:cNvPr>
          <p:cNvSpPr txBox="1"/>
          <p:nvPr/>
        </p:nvSpPr>
        <p:spPr>
          <a:xfrm>
            <a:off x="3083955" y="2903179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&lt;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물체 상호작용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 &lt;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공격 판정 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/ 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장애물 탐지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&gt;</a:t>
            </a:r>
            <a:endParaRPr lang="en-US" altLang="ko-KR" b="1" spc="-10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CBE8FA-9EC8-ED5E-AA1A-C022B3911D07}"/>
              </a:ext>
            </a:extLst>
          </p:cNvPr>
          <p:cNvSpPr txBox="1"/>
          <p:nvPr/>
        </p:nvSpPr>
        <p:spPr>
          <a:xfrm>
            <a:off x="3016836" y="3805091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&lt;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장비 장착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/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해제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&lt;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공격 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/ 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방어 방향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&gt;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 </a:t>
            </a:r>
            <a:endParaRPr lang="en-US" altLang="ko-KR" b="1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A763EC-6E8C-1F42-A52E-A6F7D71E2204}"/>
              </a:ext>
            </a:extLst>
          </p:cNvPr>
          <p:cNvSpPr txBox="1"/>
          <p:nvPr/>
        </p:nvSpPr>
        <p:spPr>
          <a:xfrm>
            <a:off x="3033622" y="4771949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&lt;AI 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캐릭터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 &lt;</a:t>
            </a:r>
            <a:r>
              <a:rPr lang="ko-KR" altLang="en-US" b="1" spc="-100" dirty="0" err="1">
                <a:solidFill>
                  <a:srgbClr val="7030A0"/>
                </a:solidFill>
                <a:latin typeface="+mn-ea"/>
              </a:rPr>
              <a:t>투기장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 관리자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 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48B764-5273-F5BC-A18E-911AC13328DA}"/>
              </a:ext>
            </a:extLst>
          </p:cNvPr>
          <p:cNvSpPr txBox="1"/>
          <p:nvPr/>
        </p:nvSpPr>
        <p:spPr>
          <a:xfrm>
            <a:off x="3033622" y="5696794"/>
            <a:ext cx="609746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b="1" spc="-100" dirty="0">
                <a:solidFill>
                  <a:srgbClr val="7030A0"/>
                </a:solidFill>
                <a:latin typeface="맑은 고딕"/>
                <a:ea typeface="맑은 고딕"/>
              </a:rPr>
              <a:t>&lt;</a:t>
            </a:r>
            <a:r>
              <a:rPr lang="ko-KR" altLang="en-US" b="1" spc="-100" dirty="0">
                <a:solidFill>
                  <a:srgbClr val="7030A0"/>
                </a:solidFill>
                <a:latin typeface="맑은 고딕"/>
                <a:ea typeface="맑은 고딕"/>
              </a:rPr>
              <a:t>보스</a:t>
            </a:r>
            <a:r>
              <a:rPr lang="en-US" altLang="ko-KR" b="1" spc="-100" dirty="0">
                <a:solidFill>
                  <a:srgbClr val="7030A0"/>
                </a:solidFill>
                <a:latin typeface="맑은 고딕"/>
                <a:ea typeface="맑은 고딕"/>
              </a:rPr>
              <a:t>&gt; &lt;</a:t>
            </a:r>
            <a:r>
              <a:rPr lang="ko-KR" altLang="en-US" b="1" spc="-100" dirty="0">
                <a:solidFill>
                  <a:srgbClr val="7030A0"/>
                </a:solidFill>
                <a:latin typeface="맑은 고딕"/>
                <a:ea typeface="맑은 고딕"/>
              </a:rPr>
              <a:t>승마</a:t>
            </a:r>
            <a:r>
              <a:rPr lang="en-US" altLang="ko-KR" b="1" spc="-100" dirty="0">
                <a:solidFill>
                  <a:srgbClr val="7030A0"/>
                </a:solidFill>
                <a:latin typeface="맑은 고딕"/>
                <a:ea typeface="맑은 고딕"/>
              </a:rPr>
              <a:t>&gt; &lt;활&gt;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90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캐릭터 시점을 따라오는 라인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트레이싱으로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물체 상호작용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D503FDD-68FB-D5DE-F00A-55BDDEE14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38" y="2553997"/>
            <a:ext cx="2524477" cy="34390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AE8BEE-7E80-37AF-5D6A-771EDF30CB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8911" y="2515046"/>
            <a:ext cx="3360450" cy="34390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2D332C-0E6B-0B10-6EE3-26EF02EE4C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0757" y="2553108"/>
            <a:ext cx="2672720" cy="35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2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캡슐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/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라인 </a:t>
              </a:r>
              <a:r>
                <a:rPr lang="ko-KR" altLang="en-US" b="1" dirty="0" err="1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트레이싱으로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공격 판정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/ 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장애물 탐지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&gt;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BCAD81E-3251-E159-EED0-3D18CB61B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556" y="2729610"/>
            <a:ext cx="3482523" cy="2698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0E4603-5CAD-5594-1072-16BAA0B89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8175" y="2695286"/>
            <a:ext cx="3931864" cy="2861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F5D1A3-FAAD-0712-48DC-71E9497833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0843" y="2849443"/>
            <a:ext cx="3723387" cy="219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73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마우스가 움직이는 방향에 따라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공격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/ 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방어 방향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&gt;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결정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 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7D7AF76-02DE-22F1-CBE3-9267E82B8F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24" y="2516795"/>
            <a:ext cx="2506940" cy="29671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BC237F-964B-2904-B00E-AC6A8A34F4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1321" y="2744254"/>
            <a:ext cx="3108797" cy="26113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D5A1CC-DD13-1E6C-6294-766E403A24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0891" y="2563179"/>
            <a:ext cx="2944550" cy="27536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3A0CF56-5DC0-FEBD-794A-76CAE25832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8347" y="2522587"/>
            <a:ext cx="2860501" cy="27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19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729</Words>
  <Application>Microsoft Office PowerPoint</Application>
  <PresentationFormat>와이드스크린</PresentationFormat>
  <Paragraphs>166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AR student</cp:lastModifiedBy>
  <cp:revision>122</cp:revision>
  <dcterms:created xsi:type="dcterms:W3CDTF">2023-12-20T03:00:25Z</dcterms:created>
  <dcterms:modified xsi:type="dcterms:W3CDTF">2024-06-23T15:37:00Z</dcterms:modified>
</cp:coreProperties>
</file>